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4" r:id="rId4"/>
    <p:sldId id="262" r:id="rId5"/>
    <p:sldId id="263" r:id="rId6"/>
    <p:sldId id="275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4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8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9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0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5EFF6-5075-43FF-B0D1-11741B1FC102}" type="datetimeFigureOut">
              <a:rPr lang="en-ID" smtClean="0"/>
              <a:t>24/03/2025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5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A5DA-E8FC-41A1-9169-550D438B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7B1AE-C92B-4F73-A66F-7A7374D82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Nurhidaya</a:t>
            </a:r>
            <a:r>
              <a:rPr lang="en-US" dirty="0"/>
              <a:t>, 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921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0DBD-43A3-4E9E-B72E-828E8444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4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819ED-9801-4EA5-AD1B-76CBD1193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Gender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Keterkaitan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Gender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Gender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Ethnicity dan Gender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15599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3C51-C9D3-4E67-AB6E-11635CFB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ABBC5-9091-402A-9A2F-41C94DBFE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kehidupan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ekspresi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pengalaman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475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7927F-1F5B-4CC4-9339-1AEC93CD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2B3B-0772-4F68-B581-926225E68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komunikasi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Struktur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Perbedaan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pengalaman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bahasa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4002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9CF8-B0C5-46A2-87AC-E620E7F9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64DF2-C370-4779-9948-450C44073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Berbagai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karakteristik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model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lainnya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factor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kepribadian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(Five factor of Personality)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99879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17B1-754E-433F-8B2A-4C525330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8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1130-F897-4ACE-B2C4-1471AA370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keterkaitan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Group dan Out Group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pribadi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attractiveness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attribution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komfornity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39991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80DE-1D28-4183-AC74-E5DD57A1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9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8979-4FE4-4804-971A-4FAEC42E0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Pengertian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masyarakat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plural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majemuk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Stress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culture school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Kasus-kasus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stress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akulturasi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Sikap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lingkungan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12771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8A131-447E-49DE-BF96-B09AFBD9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10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306F6-445A-4DBE-B828-44471953B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Nilai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kerja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kesehatan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organisasi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abnormal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konseling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823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124F-16A6-4DE4-AEB9-23AF6EC4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3</a:t>
            </a:r>
            <a:br>
              <a:rPr lang="en-US" dirty="0"/>
            </a:b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Etnosentrisme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prasangka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stereotype:</a:t>
            </a:r>
            <a:br>
              <a:rPr lang="en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ID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9806-BC77-48C0-8801-1E32CB495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Etnosentrime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dunia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(Matsumoto &amp; Jung, 2004).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 di dunia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etnosentris</a:t>
            </a:r>
            <a:r>
              <a:rPr lang="en-US" dirty="0"/>
              <a:t>. </a:t>
            </a:r>
            <a:r>
              <a:rPr lang="en-US" dirty="0" err="1"/>
              <a:t>Etnosentrisme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menimbulkana</a:t>
            </a:r>
            <a:r>
              <a:rPr lang="en-US" dirty="0"/>
              <a:t> </a:t>
            </a:r>
            <a:r>
              <a:rPr lang="en-US" dirty="0" err="1"/>
              <a:t>prasangka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–</a:t>
            </a:r>
            <a:r>
              <a:rPr lang="en-US" dirty="0" err="1"/>
              <a:t>buruk</a:t>
            </a:r>
            <a:r>
              <a:rPr lang="en-US" dirty="0"/>
              <a:t>  </a:t>
            </a:r>
            <a:r>
              <a:rPr lang="en-US" dirty="0" err="1"/>
              <a:t>norma</a:t>
            </a:r>
            <a:r>
              <a:rPr lang="en-US" dirty="0"/>
              <a:t>-abnormal, </a:t>
            </a:r>
            <a:r>
              <a:rPr lang="en-US" dirty="0" err="1"/>
              <a:t>benar</a:t>
            </a:r>
            <a:r>
              <a:rPr lang="en-US" dirty="0"/>
              <a:t>-salah, dl.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orang </a:t>
            </a:r>
            <a:r>
              <a:rPr lang="en-US" dirty="0" err="1"/>
              <a:t>laian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139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6C65-DB3E-4FFE-859A-4057DCAFC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prasangka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51EB5-36AD-4B5F-9D55-4DD3BD517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adaalah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, </a:t>
            </a:r>
            <a:r>
              <a:rPr lang="en-US" dirty="0" err="1"/>
              <a:t>baiak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lain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pada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(</a:t>
            </a:r>
            <a:r>
              <a:rPr lang="en-US" dirty="0" err="1"/>
              <a:t>Meinarno</a:t>
            </a:r>
            <a:r>
              <a:rPr lang="en-US" dirty="0"/>
              <a:t>, 2011).</a:t>
            </a:r>
          </a:p>
          <a:p>
            <a:pPr marL="457200" indent="-457200">
              <a:buAutoNum type="arabicPeriod" startAt="2"/>
            </a:pP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Etnosentrime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, </a:t>
            </a:r>
            <a:r>
              <a:rPr lang="en-US" dirty="0" err="1"/>
              <a:t>afektif</a:t>
            </a:r>
            <a:r>
              <a:rPr lang="en-US" dirty="0"/>
              <a:t>, dan </a:t>
            </a:r>
            <a:r>
              <a:rPr lang="en-US" dirty="0" err="1"/>
              <a:t>perilaku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: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dipublik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Implisit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sukiap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569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4FE2-C933-43A4-8E11-FCDB9723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 dirty="0"/>
              <a:t>Adapun </a:t>
            </a:r>
            <a:r>
              <a:rPr lang="en-US" sz="1600" dirty="0" err="1"/>
              <a:t>penyebab</a:t>
            </a:r>
            <a:r>
              <a:rPr lang="en-US" sz="1600" dirty="0"/>
              <a:t> </a:t>
            </a:r>
            <a:r>
              <a:rPr lang="en-US" sz="1600" dirty="0" err="1"/>
              <a:t>prasangka</a:t>
            </a:r>
            <a:r>
              <a:rPr lang="en-US" sz="1600" dirty="0"/>
              <a:t> :.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 </a:t>
            </a:r>
            <a:r>
              <a:rPr lang="en-US" sz="1600" dirty="0" err="1"/>
              <a:t>Sosio-biologi</a:t>
            </a:r>
            <a:r>
              <a:rPr lang="en-US" sz="1600" dirty="0"/>
              <a:t> dan </a:t>
            </a:r>
            <a:r>
              <a:rPr lang="en-US" sz="1600" dirty="0" err="1"/>
              <a:t>evolusi</a:t>
            </a:r>
            <a:r>
              <a:rPr lang="en-US" sz="1600" dirty="0"/>
              <a:t> (van </a:t>
            </a:r>
            <a:r>
              <a:rPr lang="en-US" sz="1600" dirty="0" err="1"/>
              <a:t>Berghe</a:t>
            </a:r>
            <a:r>
              <a:rPr lang="en-US" sz="1600" dirty="0"/>
              <a:t>, 1981)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 </a:t>
            </a:r>
            <a:r>
              <a:rPr lang="en-US" sz="1600" dirty="0" err="1"/>
              <a:t>Konflik</a:t>
            </a:r>
            <a:r>
              <a:rPr lang="en-US" sz="1600" dirty="0"/>
              <a:t> </a:t>
            </a:r>
            <a:r>
              <a:rPr lang="en-US" sz="1600" dirty="0" err="1"/>
              <a:t>kekusaan</a:t>
            </a:r>
            <a:r>
              <a:rPr lang="en-US" sz="1600" dirty="0"/>
              <a:t> </a:t>
            </a:r>
            <a:r>
              <a:rPr lang="en-US" sz="1600" dirty="0" err="1"/>
              <a:t>antar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Bias </a:t>
            </a:r>
            <a:r>
              <a:rPr lang="en-US" sz="1600" dirty="0" err="1"/>
              <a:t>respon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kecenderungan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sistematiks</a:t>
            </a:r>
            <a:r>
              <a:rPr lang="en-US" sz="1600" dirty="0"/>
              <a:t> </a:t>
            </a:r>
            <a:r>
              <a:rPr lang="en-US" sz="1600" dirty="0" err="1"/>
              <a:t>berespons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item/ </a:t>
            </a:r>
            <a:r>
              <a:rPr lang="en-US" sz="1600" dirty="0" err="1"/>
              <a:t>skala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Jane Elliot (1960: </a:t>
            </a:r>
            <a:r>
              <a:rPr lang="en-US" sz="1600" dirty="0" err="1"/>
              <a:t>eksperimen</a:t>
            </a:r>
            <a:r>
              <a:rPr lang="en-US" sz="1600" dirty="0"/>
              <a:t> </a:t>
            </a:r>
            <a:r>
              <a:rPr lang="en-US" sz="1600" dirty="0" err="1"/>
              <a:t>diskriminasi</a:t>
            </a:r>
            <a:r>
              <a:rPr lang="en-US" sz="1600" dirty="0"/>
              <a:t> ( murid </a:t>
            </a:r>
            <a:r>
              <a:rPr lang="en-US" sz="1600" dirty="0" err="1"/>
              <a:t>dibagi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kls</a:t>
            </a:r>
            <a:r>
              <a:rPr lang="en-US" sz="1600" dirty="0"/>
              <a:t> </a:t>
            </a:r>
            <a:r>
              <a:rPr lang="en-US" sz="1600" dirty="0" err="1"/>
              <a:t>mata</a:t>
            </a:r>
            <a:r>
              <a:rPr lang="en-US" sz="1600" dirty="0"/>
              <a:t> </a:t>
            </a:r>
            <a:r>
              <a:rPr lang="en-US" sz="1600" dirty="0" err="1"/>
              <a:t>biru</a:t>
            </a:r>
            <a:r>
              <a:rPr lang="en-US" sz="1600" dirty="0"/>
              <a:t> dan </a:t>
            </a:r>
            <a:r>
              <a:rPr lang="en-US" sz="1600" dirty="0" err="1"/>
              <a:t>coklat</a:t>
            </a:r>
            <a:r>
              <a:rPr lang="en-US" sz="16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Adarno</a:t>
            </a:r>
            <a:r>
              <a:rPr lang="en-US" sz="1600" dirty="0"/>
              <a:t> (1950), </a:t>
            </a:r>
            <a:r>
              <a:rPr lang="en-US" sz="1600" dirty="0" err="1"/>
              <a:t>faktor</a:t>
            </a:r>
            <a:r>
              <a:rPr lang="en-US" sz="1600" dirty="0"/>
              <a:t> </a:t>
            </a:r>
            <a:r>
              <a:rPr lang="en-US" sz="1600" dirty="0" err="1"/>
              <a:t>pengaruh</a:t>
            </a:r>
            <a:r>
              <a:rPr lang="en-US" sz="1600" dirty="0"/>
              <a:t> </a:t>
            </a:r>
            <a:r>
              <a:rPr lang="en-US" sz="1600" dirty="0" err="1"/>
              <a:t>kepribadian</a:t>
            </a:r>
            <a:r>
              <a:rPr lang="en-US" sz="1600" dirty="0"/>
              <a:t> </a:t>
            </a:r>
            <a:r>
              <a:rPr lang="en-US" sz="1600" dirty="0" err="1"/>
              <a:t>otoriter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Cambell</a:t>
            </a:r>
            <a:r>
              <a:rPr lang="en-US" sz="1600" dirty="0"/>
              <a:t> &amp;Levine, 1965: </a:t>
            </a:r>
            <a:r>
              <a:rPr lang="en-US" sz="1600" dirty="0" err="1"/>
              <a:t>faktor</a:t>
            </a:r>
            <a:r>
              <a:rPr lang="en-US" sz="1600" dirty="0"/>
              <a:t> </a:t>
            </a:r>
            <a:r>
              <a:rPr lang="en-US" sz="1600" dirty="0" err="1"/>
              <a:t>psikologik</a:t>
            </a:r>
            <a:r>
              <a:rPr lang="en-US" sz="1600" dirty="0"/>
              <a:t> (</a:t>
            </a:r>
            <a:r>
              <a:rPr lang="en-US" sz="1600" dirty="0" err="1"/>
              <a:t>loyality</a:t>
            </a:r>
            <a:r>
              <a:rPr lang="en-US" sz="1600" dirty="0"/>
              <a:t>,, self esteem).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Paparan</a:t>
            </a:r>
            <a:r>
              <a:rPr lang="en-US" sz="1600" dirty="0"/>
              <a:t> pada </a:t>
            </a:r>
            <a:r>
              <a:rPr lang="en-US" sz="1600" dirty="0" err="1"/>
              <a:t>perbedaan</a:t>
            </a:r>
            <a:r>
              <a:rPr lang="en-US" sz="16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</a:t>
            </a:r>
          </a:p>
          <a:p>
            <a:pPr marL="457200" indent="-457200">
              <a:buFont typeface="+mj-lt"/>
              <a:buAutoNum type="arabicPeriod"/>
            </a:pPr>
            <a:endParaRPr lang="en-ID" sz="1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E2E297D-DABF-4E0F-8554-04BC5A52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</a:t>
            </a:r>
            <a:r>
              <a:rPr lang="en-US" dirty="0"/>
              <a:t>..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45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DA62-CDD7-4B39-9EB9-2C265E5C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Stereotipe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C904-D2A9-4CFE-97AD-8022B6DB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Stereotipe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sekelomok</a:t>
            </a:r>
            <a:r>
              <a:rPr lang="en-US" dirty="0"/>
              <a:t> orang,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mendasarinya</a:t>
            </a:r>
            <a:r>
              <a:rPr lang="en-US" dirty="0"/>
              <a:t> ( Lee </a:t>
            </a:r>
            <a:r>
              <a:rPr lang="en-US" dirty="0" err="1"/>
              <a:t>Jussim</a:t>
            </a:r>
            <a:r>
              <a:rPr lang="en-US" dirty="0"/>
              <a:t> </a:t>
            </a:r>
            <a:r>
              <a:rPr lang="en-US" dirty="0" err="1"/>
              <a:t>dkk</a:t>
            </a:r>
            <a:r>
              <a:rPr lang="en-US" dirty="0"/>
              <a:t>, 1995). 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Stereotipe</a:t>
            </a:r>
            <a:r>
              <a:rPr lang="en-US" dirty="0"/>
              <a:t> 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 factual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Sosciotypes</a:t>
            </a:r>
            <a:r>
              <a:rPr lang="en-US" dirty="0"/>
              <a:t> 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lain.</a:t>
            </a:r>
          </a:p>
          <a:p>
            <a:pPr>
              <a:buFont typeface="Wingdings" panose="05000000000000000000" pitchFamily="2" charset="2"/>
              <a:buChar char="§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345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DE89-33F0-4F5E-8F7B-8074F6F3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</a:t>
            </a:r>
            <a:r>
              <a:rPr lang="en-US" dirty="0"/>
              <a:t>..,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25BE6-7ABA-4D04-A12C-61FC27256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3. Adapun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stereotip</a:t>
            </a:r>
            <a:r>
              <a:rPr lang="en-US" dirty="0"/>
              <a:t>, 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Selective attention, </a:t>
            </a:r>
            <a:r>
              <a:rPr lang="en-US" dirty="0" err="1"/>
              <a:t>yaitu</a:t>
            </a:r>
            <a:r>
              <a:rPr lang="en-US" dirty="0"/>
              <a:t> proses di mana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stimulus mana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diperhatika</a:t>
            </a:r>
            <a:r>
              <a:rPr lang="en-US" dirty="0"/>
              <a:t> dan mana yang </a:t>
            </a:r>
            <a:r>
              <a:rPr lang="en-US" dirty="0" err="1"/>
              <a:t>diabaikan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Atrtribution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proses di mana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 dan orang lain.  </a:t>
            </a:r>
            <a:r>
              <a:rPr lang="en-US" dirty="0" err="1"/>
              <a:t>Atribusi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kits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mengorganisasikan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Concept formation, </a:t>
            </a:r>
            <a:r>
              <a:rPr lang="en-US" dirty="0" err="1"/>
              <a:t>yaitu</a:t>
            </a:r>
            <a:r>
              <a:rPr lang="en-US" dirty="0"/>
              <a:t>  proses yang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mengorganisasikan</a:t>
            </a:r>
            <a:r>
              <a:rPr lang="en-US" dirty="0"/>
              <a:t> </a:t>
            </a:r>
            <a:r>
              <a:rPr lang="en-US" dirty="0" err="1"/>
              <a:t>perbedaan-perbedaan</a:t>
            </a:r>
            <a:r>
              <a:rPr lang="en-US" dirty="0"/>
              <a:t> 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dan </a:t>
            </a:r>
            <a:r>
              <a:rPr lang="en-US" dirty="0" err="1"/>
              <a:t>menjadikannya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kategori-kategori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Memory,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, </a:t>
            </a:r>
            <a:r>
              <a:rPr lang="en-US" dirty="0" err="1"/>
              <a:t>aksi</a:t>
            </a:r>
            <a:r>
              <a:rPr lang="en-US" dirty="0"/>
              <a:t>, orang,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keahlian</a:t>
            </a:r>
            <a:r>
              <a:rPr lang="en-US" dirty="0"/>
              <a:t> yang </a:t>
            </a:r>
            <a:r>
              <a:rPr lang="en-US" dirty="0" err="1"/>
              <a:t>dipelajari</a:t>
            </a:r>
            <a:r>
              <a:rPr lang="en-US" dirty="0"/>
              <a:t>, dan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di masa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Memori</a:t>
            </a:r>
            <a:r>
              <a:rPr lang="en-US" dirty="0"/>
              <a:t> juga </a:t>
            </a:r>
            <a:r>
              <a:rPr lang="en-US" dirty="0" err="1"/>
              <a:t>mengacu</a:t>
            </a:r>
            <a:r>
              <a:rPr lang="en-US" dirty="0"/>
              <a:t> pada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/>
              <a:t>.  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1052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E605-83BC-47CD-B2F9-D8289D80D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Kelompok</a:t>
            </a:r>
            <a:br>
              <a:rPr lang="en-US" dirty="0"/>
            </a:br>
            <a:r>
              <a:rPr lang="en-US" dirty="0" err="1"/>
              <a:t>Kelompok</a:t>
            </a:r>
            <a:r>
              <a:rPr lang="en-US" dirty="0"/>
              <a:t>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16D0C-B417-4AA8-A034-4642CEAC0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biologis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kognisi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kesadaran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intelegensi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0054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9C6F-D1F3-4944-BF6F-7FD7B0F4A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8837F-0C20-44C0-AE56-B87E2C5B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sosialisasi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pengasuhan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keluarga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sebaya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kepercayaan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7797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D997-4785-47E4-95D8-38B3AAFF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8FB07-962B-4711-8914-C30CF3A7C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temperamen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kedekatan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kognitif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(Piaget)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Penelaran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moral (Kohlberg)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724767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440</TotalTime>
  <Words>669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Times New Roman</vt:lpstr>
      <vt:lpstr>Wingdings</vt:lpstr>
      <vt:lpstr>Gallery</vt:lpstr>
      <vt:lpstr>Psikologi Lintas Budaya</vt:lpstr>
      <vt:lpstr>Pertemuan ke 3 Etnosentrisme, prasangka dan stereotype:  </vt:lpstr>
      <vt:lpstr>prasangka</vt:lpstr>
      <vt:lpstr>Lanjut..</vt:lpstr>
      <vt:lpstr>Stereotipe</vt:lpstr>
      <vt:lpstr>Lanjut..,</vt:lpstr>
      <vt:lpstr>Tugas Kelompok Kelompok 1</vt:lpstr>
      <vt:lpstr>Kelompok 2</vt:lpstr>
      <vt:lpstr>Kelompok 3</vt:lpstr>
      <vt:lpstr>Kelompok 4</vt:lpstr>
      <vt:lpstr>Kelompok 5</vt:lpstr>
      <vt:lpstr>Kelompok 6</vt:lpstr>
      <vt:lpstr>Kelompok 7</vt:lpstr>
      <vt:lpstr>Kelompok 8</vt:lpstr>
      <vt:lpstr>Kelompok 9</vt:lpstr>
      <vt:lpstr>Kelompok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Lintas Budaya</dc:title>
  <dc:creator>Nur Hidayah</dc:creator>
  <cp:lastModifiedBy>Nur Hidayah</cp:lastModifiedBy>
  <cp:revision>43</cp:revision>
  <dcterms:created xsi:type="dcterms:W3CDTF">2025-03-07T01:40:39Z</dcterms:created>
  <dcterms:modified xsi:type="dcterms:W3CDTF">2025-03-24T01:09:57Z</dcterms:modified>
</cp:coreProperties>
</file>